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6" r:id="rId3"/>
    <p:sldMasterId id="2147483668" r:id="rId4"/>
    <p:sldMasterId id="2147483670" r:id="rId5"/>
    <p:sldMasterId id="2147483672" r:id="rId6"/>
    <p:sldMasterId id="2147483674" r:id="rId7"/>
  </p:sldMasterIdLst>
  <p:notesMasterIdLst>
    <p:notesMasterId r:id="rId15"/>
  </p:notesMasterIdLst>
  <p:sldIdLst>
    <p:sldId id="303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0000FF"/>
    <a:srgbClr val="FF3300"/>
    <a:srgbClr val="33CC33"/>
    <a:srgbClr val="000099"/>
    <a:srgbClr val="66FF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58" autoAdjust="0"/>
  </p:normalViewPr>
  <p:slideViewPr>
    <p:cSldViewPr>
      <p:cViewPr>
        <p:scale>
          <a:sx n="75" d="100"/>
          <a:sy n="75" d="100"/>
        </p:scale>
        <p:origin x="-36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5948"/>
            <a:ext cx="5388610" cy="444031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0CFF52-510E-4813-931F-121A1DBA96B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4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7" name="Рисунок 16" descr="Правительство Самарской области | Главная страница - Google Chrome"/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>
          <a:xfrm>
            <a:off x="2" y="3861048"/>
            <a:ext cx="9144000" cy="3012718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8550FB-236E-4ECE-B733-F170DA6443A1}" type="datetimeFigureOut">
              <a:rPr kumimoji="0" lang="ru-RU" sz="800" b="0" i="0" u="none" strike="noStrike" kern="1200" cap="none" spc="0" normalizeH="0" baseline="0" noProof="0">
                <a:ln>
                  <a:noFill/>
                </a:ln>
                <a:solidFill>
                  <a:srgbClr val="438086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11.03.2019</a:t>
            </a:fld>
            <a:endParaRPr kumimoji="0" lang="ru-RU" sz="800" b="0" i="0" u="none" strike="noStrike" kern="1200" cap="none" spc="0" normalizeH="0" baseline="0" noProof="0">
              <a:ln>
                <a:noFill/>
              </a:ln>
              <a:solidFill>
                <a:srgbClr val="438086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>
              <a:ln>
                <a:noFill/>
              </a:ln>
              <a:solidFill>
                <a:srgbClr val="438086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B9C6F6-7908-499F-97AB-34339162ED73}" type="slidenum">
              <a: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2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517151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90600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11955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57313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4125750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45000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rgbClr val="FFFFFF"/>
                </a:solidFill>
              </a:defRPr>
            </a:pPr>
            <a:endParaRPr kumimoji="0" sz="4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0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504411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52E3A-F0EA-4F76-BB28-DF85DFC445C4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ECE02B-F0D1-46CC-91FE-51BA0B3D9D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46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4581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0062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3035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5687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7249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4201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10"/>
          <p:cNvGrpSpPr>
            <a:grpSpLocks/>
          </p:cNvGrpSpPr>
          <p:nvPr/>
        </p:nvGrpSpPr>
        <p:grpSpPr bwMode="auto">
          <a:xfrm>
            <a:off x="-17463" y="-71438"/>
            <a:ext cx="9161463" cy="1114426"/>
            <a:chOff x="-17093" y="-70868"/>
            <a:chExt cx="9161093" cy="1114205"/>
          </a:xfrm>
        </p:grpSpPr>
        <p:sp>
          <p:nvSpPr>
            <p:cNvPr id="11272" name="Rectangle 5"/>
            <p:cNvSpPr>
              <a:spLocks noChangeArrowheads="1"/>
            </p:cNvSpPr>
            <p:nvPr/>
          </p:nvSpPr>
          <p:spPr bwMode="auto">
            <a:xfrm>
              <a:off x="-17093" y="-70868"/>
              <a:ext cx="9161093" cy="3317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endParaRPr>
            </a:p>
          </p:txBody>
        </p:sp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-14514" y="217714"/>
              <a:ext cx="9158514" cy="331387"/>
            </a:xfrm>
            <a:prstGeom prst="rect">
              <a:avLst/>
            </a:prstGeom>
            <a:solidFill>
              <a:srgbClr val="656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endParaRPr>
            </a:p>
          </p:txBody>
        </p:sp>
        <p:sp>
          <p:nvSpPr>
            <p:cNvPr id="11274" name="Rectangle 7"/>
            <p:cNvSpPr>
              <a:spLocks noChangeArrowheads="1"/>
            </p:cNvSpPr>
            <p:nvPr/>
          </p:nvSpPr>
          <p:spPr bwMode="auto">
            <a:xfrm>
              <a:off x="-13918" y="505281"/>
              <a:ext cx="9157918" cy="285693"/>
            </a:xfrm>
            <a:prstGeom prst="rect">
              <a:avLst/>
            </a:prstGeom>
            <a:solidFill>
              <a:srgbClr val="FF5D5D"/>
            </a:solidFill>
            <a:ln>
              <a:noFill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endParaRPr>
            </a:p>
          </p:txBody>
        </p:sp>
        <p:pic>
          <p:nvPicPr>
            <p:cNvPr id="11275" name="Picture 10" descr="sama_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547" y="-27384"/>
              <a:ext cx="1026077" cy="1070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7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897679" cy="2304255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В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САМАРСКОЙ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 МЕРОПРИЯТИЙ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</a:t>
            </a:r>
            <a:endParaRPr lang="ru-RU" alt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40610" y="-611188"/>
            <a:ext cx="8678862" cy="871538"/>
          </a:xfrm>
          <a:prstGeom prst="rect">
            <a:avLst/>
          </a:prstGeom>
          <a:noFill/>
          <a:ln>
            <a:noFill/>
          </a:ln>
          <a:extLst/>
        </p:spPr>
        <p:txBody>
          <a:bodyPr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МИНИСТЕРСТВО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ОБРАЗОВАНИЯ И НАУКИ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САМАР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КОЙ ОБЛАСТИ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63528"/>
              </p:ext>
            </p:extLst>
          </p:nvPr>
        </p:nvGraphicFramePr>
        <p:xfrm>
          <a:off x="42532" y="1530054"/>
          <a:ext cx="8963245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7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8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9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70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70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объявленных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2018 году конкурсов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т.ч. кол-во участий в конкурсах</a:t>
                      </a:r>
                      <a:endParaRPr lang="ru-RU" sz="14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кол-во побед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участия в 2019 году         (не менее)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997272" y="-99392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Перечень </a:t>
            </a:r>
            <a:r>
              <a:rPr lang="ru-RU" sz="2400" b="1" dirty="0" smtClean="0">
                <a:solidFill>
                  <a:srgbClr val="FFFFFF"/>
                </a:solidFill>
                <a:sym typeface="Arial"/>
              </a:rPr>
              <a:t>федеральных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FFFFF"/>
                </a:solidFill>
                <a:sym typeface="Arial"/>
              </a:rPr>
              <a:t>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региональных проектов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в Самарской области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37312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объявления федеральных конкурсных отборов</a:t>
            </a:r>
          </a:p>
        </p:txBody>
      </p:sp>
    </p:spTree>
    <p:extLst>
      <p:ext uri="{BB962C8B-B14F-4D97-AF65-F5344CB8AC3E}">
        <p14:creationId xmlns:p14="http://schemas.microsoft.com/office/powerpoint/2010/main" val="64399931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НАЦИОНАЛЬНЫЙ ПРОЕКТ «ОБРАЗОВАНИЕ»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4699"/>
              </p:ext>
            </p:extLst>
          </p:nvPr>
        </p:nvGraphicFramePr>
        <p:xfrm>
          <a:off x="35495" y="1243072"/>
          <a:ext cx="9108505" cy="4850224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78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центров гуманитарного и цифрового профилей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Поддержана.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62,4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10,2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72,6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центров на базе 40 школ, расположенных в малых городах и в сельской местности.</a:t>
                      </a:r>
                    </a:p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</a:t>
                      </a:r>
                    </a:p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менее 120 центров с охватом не менее 40 тыс. детей*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условий для изучения предмета «Технология» на базе организаций, имеющих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высокооснащенные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ученико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-места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83,4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83,4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Обновление МТБ </a:t>
                      </a:r>
                    </a:p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24 школ по предмету «Технология»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Обновление МТБ не менее чем 74 школ по предмету «Технология»</a:t>
                      </a:r>
                    </a:p>
                    <a:p>
                      <a:pPr algn="l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11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Поддержка образования для детей с ОВЗ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</a:t>
                      </a:r>
                    </a:p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поддержана.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МТБ не менее чем в 10 СКОУ*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543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новых мест в школах, расположенных в сельской местности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Финансы не ранее 2023-2024 годов.</a:t>
                      </a:r>
                      <a:endParaRPr lang="ru-RU" sz="12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Строительстве в 2023-2024 годы 9 зданий школ (</a:t>
                      </a:r>
                      <a:r>
                        <a:rPr lang="ru-RU" sz="12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пристроев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)*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новых мест в школах в целях ликвидации 3-й смены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подана. Нет 3-ей смены.</a:t>
                      </a:r>
                      <a:endParaRPr lang="ru-RU" sz="12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Ликвидация 3-ей смены*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853"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308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50,1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358,1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5984" y="732992"/>
            <a:ext cx="4916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проект «Современная школа»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37312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выделения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30680139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НАЦИОНАЛЬНЫЙ ПРОЕКТ «ОБРАЗОВАНИЕ»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732992"/>
            <a:ext cx="52196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«Успех каждого ребёнка»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02876"/>
              </p:ext>
            </p:extLst>
          </p:nvPr>
        </p:nvGraphicFramePr>
        <p:xfrm>
          <a:off x="35495" y="1243072"/>
          <a:ext cx="9108505" cy="4572845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738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957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модельного центра дополнительного образования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Поддержана.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9,1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1,5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10,6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центра. Начало внедрения персонифицированной модели финансирования ДОД.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Внедрение персонифицированной модели финансирования ДОД во всех муниципалитетах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в </a:t>
                      </a:r>
                      <a:r>
                        <a:rPr lang="ru-RU" sz="12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СамГТУ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 центра дополнительного образования детей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Поддержана.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7,2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1,2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8,4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центра.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 центре не менее 2000 детей обучено по программам ДОД интегрированным с научно-технологической деятельностью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СамГТУ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11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в сельских школах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условий для занятий физкультурой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Выделены федеральные средства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5,2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2,8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8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Отремонтировано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4 спортзала. 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Ремонт не менее </a:t>
                      </a:r>
                    </a:p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спортзалов*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543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4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Создание детских технопарков «Кванториум»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подана. </a:t>
                      </a:r>
                    </a:p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Имеются 2 «Кванториума».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не менее 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3 стационарных и не менее 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3 мобильных «Кванториумов»*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Создание центра поддержки одаренных детей, действующего по модели «Сириус»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подана. Нет центра.</a:t>
                      </a:r>
                      <a:endParaRPr lang="ru-RU" sz="12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на 2021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и оснащение центра в 2021 году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853"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21,5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5,5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27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37312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выделения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45085643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НАЦИОНАЛЬНЫЙ ПРОЕКТ «ОБРАЗОВАНИЕ»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3299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«Цифровая образовательная среда»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94888"/>
              </p:ext>
            </p:extLst>
          </p:nvPr>
        </p:nvGraphicFramePr>
        <p:xfrm>
          <a:off x="35495" y="1124744"/>
          <a:ext cx="9108505" cy="3008419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67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11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цифрового образования детей «IT-куб»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поддержана.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не менее 3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центров «IT-куб»*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72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Внедрение целевой модели цифровой образовательной среды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подавалась.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Отсутствует стандарт целевой модели.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Действует единая целевая модель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цифровой образовательной среды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11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школам высокоскоростного доступа к сети Интернет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подавалась. Федеральные средства не выделяются. К сети Интернет на скорости не менее 20 Мб/с подключено 725 школ и филиалов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145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145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Увеличение числа школ, обеспеченных высокоскоростным доступом к сети Интернет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 100% городских школ скорость подключения не менее 100 Мб/с.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 100% сельских школ скорость подключения не менее 50 Мб/с.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853"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145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145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" y="443711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«Поддержка семей, имеющих детей»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32" y="477566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81081"/>
              </p:ext>
            </p:extLst>
          </p:nvPr>
        </p:nvGraphicFramePr>
        <p:xfrm>
          <a:off x="53977" y="4869160"/>
          <a:ext cx="9108505" cy="1647824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1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0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до 2024 года</a:t>
                      </a:r>
                    </a:p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Развитие системы психолого-педагогической, методической и консультативной помощи родителям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не подавалась. Федеральные средства не выделяются.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 рамках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госзадания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Оказание не менее 60 тыс. услуг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психолого-педагогической, методической и консультативной помощи родителям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Оказание не менее 450 тыс. услуг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психолого-педагогической, методической и консультативной помощи родителям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3836" y="4113174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выделения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81448969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НАЦИОНАЛЬНЫЙ ПРОЕКТ «ОБРАЗОВАНИЕ»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3299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«Молодые профессионалы»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32" y="4041965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«Социальная активность»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383734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00691"/>
              </p:ext>
            </p:extLst>
          </p:nvPr>
        </p:nvGraphicFramePr>
        <p:xfrm>
          <a:off x="53977" y="4437112"/>
          <a:ext cx="9108505" cy="1556384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1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0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по поддержке добровольчества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Заявка подана. Поддержана.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9,5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1,5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создание волонтёрских кабинетов в школах (в случае объявления конкурса)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регионального центра добровольчества и не менее 5 волонтёрских кабинетов в школах*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78236"/>
              </p:ext>
            </p:extLst>
          </p:nvPr>
        </p:nvGraphicFramePr>
        <p:xfrm>
          <a:off x="35495" y="1256093"/>
          <a:ext cx="9108505" cy="2100899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07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11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опережающей проф. подготовки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поддержана.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не менее 1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центра*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72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Оснащение мастерских учреждений СПО современной мат.-тех. базой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Заявки учреждениями СПО не подавалась.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 объявлен конкурс.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заявок учреждениями СПО на 2019 и 2020 годы.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Оснащение не менее </a:t>
                      </a:r>
                    </a:p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50 мастерских*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853"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145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145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37312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выделения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0774131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НАЦИОНАЛЬНЫЙ ПРОЕКТ «ОБРАЗОВАНИЕ»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3299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«Учитель будущего»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32" y="36429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Региональный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проект «Новые возможности для каждого»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383734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94643"/>
              </p:ext>
            </p:extLst>
          </p:nvPr>
        </p:nvGraphicFramePr>
        <p:xfrm>
          <a:off x="18422" y="4032642"/>
          <a:ext cx="9108505" cy="1449704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1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0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Развитие системы непрерывного образования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Заявка не подавалась. Федеральные средства не выделяются. 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 рамках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госзадания</a:t>
                      </a:r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-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(в случае объявления конкурса)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менее 300 тыс. граждан прошли обучение по программам непрерывного образования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91886"/>
              </p:ext>
            </p:extLst>
          </p:nvPr>
        </p:nvGraphicFramePr>
        <p:xfrm>
          <a:off x="35495" y="1256093"/>
          <a:ext cx="9108505" cy="1647824"/>
        </p:xfrm>
        <a:graphic>
          <a:graphicData uri="http://schemas.openxmlformats.org/drawingml/2006/table">
            <a:tbl>
              <a:tblPr/>
              <a:tblGrid>
                <a:gridCol w="31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66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517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3540"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2018 г. –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2019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 до 2024 года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ФБ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РБ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Всего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Планы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11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аккредитационного центра и центров развития педагогических компетенций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Заявка подана.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Не поддержана.</a:t>
                      </a:r>
                    </a:p>
                    <a:p>
                      <a:pPr algn="ctr" rtl="0" fontAlgn="t"/>
                      <a:endParaRPr kumimoji="0" lang="ru-RU" sz="12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FillTx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0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Подача заявки на 2020 год.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не менее 1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центра и не менее 5 центров развития педагогических компетенций*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37312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* в случае выделения федеральных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36491331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2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3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4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5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7.xml><?xml version="1.0" encoding="utf-8"?>
<a:theme xmlns:a="http://schemas.openxmlformats.org/drawingml/2006/main" name="6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1093</Words>
  <Application>Microsoft Office PowerPoint</Application>
  <PresentationFormat>Экран (4:3)</PresentationFormat>
  <Paragraphs>335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Городская</vt:lpstr>
      <vt:lpstr>1__ШАБЛОН_МЭР_СО - копия</vt:lpstr>
      <vt:lpstr>2__ШАБЛОН_МЭР_СО - копия</vt:lpstr>
      <vt:lpstr>3__ШАБЛОН_МЭР_СО - копия</vt:lpstr>
      <vt:lpstr>4__ШАБЛОН_МЭР_СО - копия</vt:lpstr>
      <vt:lpstr>5__ШАБЛОН_МЭР_СО - копия</vt:lpstr>
      <vt:lpstr>6__ШАБЛОН_МЭР_СО - копия</vt:lpstr>
      <vt:lpstr>Презентация PowerPoint</vt:lpstr>
      <vt:lpstr>Презентация PowerPoint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Начальник</cp:lastModifiedBy>
  <cp:revision>166</cp:revision>
  <cp:lastPrinted>2015-11-24T10:14:30Z</cp:lastPrinted>
  <dcterms:created xsi:type="dcterms:W3CDTF">2015-08-22T15:00:50Z</dcterms:created>
  <dcterms:modified xsi:type="dcterms:W3CDTF">2019-03-11T10:15:41Z</dcterms:modified>
</cp:coreProperties>
</file>